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4" r:id="rId3"/>
    <p:sldId id="272" r:id="rId4"/>
    <p:sldId id="275" r:id="rId5"/>
    <p:sldId id="263" r:id="rId6"/>
    <p:sldId id="264" r:id="rId7"/>
    <p:sldId id="268" r:id="rId8"/>
    <p:sldId id="270" r:id="rId9"/>
    <p:sldId id="265" r:id="rId10"/>
    <p:sldId id="258" r:id="rId11"/>
    <p:sldId id="273" r:id="rId12"/>
    <p:sldId id="267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>
        <p:scale>
          <a:sx n="62" d="100"/>
          <a:sy n="62" d="100"/>
        </p:scale>
        <p:origin x="-102" y="-12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45DD-C3B5-4AD3-BCCB-FDC61121B9C3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69C6-0060-4099-8184-1A5ADB8CA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91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45DD-C3B5-4AD3-BCCB-FDC61121B9C3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69C6-0060-4099-8184-1A5ADB8CA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76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45DD-C3B5-4AD3-BCCB-FDC61121B9C3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69C6-0060-4099-8184-1A5ADB8CA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60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45DD-C3B5-4AD3-BCCB-FDC61121B9C3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69C6-0060-4099-8184-1A5ADB8CA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7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45DD-C3B5-4AD3-BCCB-FDC61121B9C3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69C6-0060-4099-8184-1A5ADB8CA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65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45DD-C3B5-4AD3-BCCB-FDC61121B9C3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69C6-0060-4099-8184-1A5ADB8CA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19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45DD-C3B5-4AD3-BCCB-FDC61121B9C3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69C6-0060-4099-8184-1A5ADB8CA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58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45DD-C3B5-4AD3-BCCB-FDC61121B9C3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69C6-0060-4099-8184-1A5ADB8CA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89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45DD-C3B5-4AD3-BCCB-FDC61121B9C3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69C6-0060-4099-8184-1A5ADB8CA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50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45DD-C3B5-4AD3-BCCB-FDC61121B9C3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69C6-0060-4099-8184-1A5ADB8CA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82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45DD-C3B5-4AD3-BCCB-FDC61121B9C3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69C6-0060-4099-8184-1A5ADB8CA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07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445DD-C3B5-4AD3-BCCB-FDC61121B9C3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669C6-0060-4099-8184-1A5ADB8CA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65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23455"/>
            <a:ext cx="10515600" cy="5553508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важный этап подготовки научной статьи — поиск информации. </a:t>
            </a: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изучаете источники, читаете, что думают по вашему вопросу другие ученые. А уже потом принимаетесь вносить ваш собственный вклад в науку.</a:t>
            </a:r>
          </a:p>
        </p:txBody>
      </p:sp>
    </p:spTree>
    <p:extLst>
      <p:ext uri="{BB962C8B-B14F-4D97-AF65-F5344CB8AC3E}">
        <p14:creationId xmlns:p14="http://schemas.microsoft.com/office/powerpoint/2010/main" val="272006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87927"/>
            <a:ext cx="10515600" cy="57890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894" t="32071" r="3662" b="4461"/>
          <a:stretch/>
        </p:blipFill>
        <p:spPr>
          <a:xfrm>
            <a:off x="249381" y="110835"/>
            <a:ext cx="11435254" cy="5763492"/>
          </a:xfrm>
          <a:prstGeom prst="rect">
            <a:avLst/>
          </a:prstGeom>
        </p:spPr>
      </p:pic>
      <p:sp>
        <p:nvSpPr>
          <p:cNvPr id="4" name="Стрелка влево 3"/>
          <p:cNvSpPr/>
          <p:nvPr/>
        </p:nvSpPr>
        <p:spPr>
          <a:xfrm rot="699591">
            <a:off x="8183863" y="3240881"/>
            <a:ext cx="978408" cy="346364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73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218" y="429491"/>
            <a:ext cx="3449782" cy="6123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ah-RU" sz="2000" dirty="0" smtClean="0"/>
              <a:t>Для ускорения работы по привязке или удалению публикаций используйте в “Параметры” всплывающие подменю, например: Тематика </a:t>
            </a:r>
          </a:p>
          <a:p>
            <a:pPr marL="0" indent="0">
              <a:buNone/>
            </a:pPr>
            <a:r>
              <a:rPr lang="sah-RU" sz="2000" dirty="0" smtClean="0"/>
              <a:t>Галочкой отметить тематики в которых вы публикуетесь или не публикуетесь и нажать Пуск.</a:t>
            </a:r>
          </a:p>
          <a:p>
            <a:pPr marL="0" indent="0">
              <a:buNone/>
            </a:pPr>
            <a:r>
              <a:rPr lang="sah-RU" sz="2000" dirty="0" smtClean="0"/>
              <a:t>Выделить одним кликом все публикации на этой странице (см. желтую стрелку)</a:t>
            </a:r>
          </a:p>
          <a:p>
            <a:pPr marL="0" indent="0">
              <a:buNone/>
            </a:pPr>
            <a:r>
              <a:rPr lang="sah-RU" sz="2000" dirty="0" smtClean="0"/>
              <a:t>Добавить (+) или  </a:t>
            </a:r>
            <a:r>
              <a:rPr lang="sah-RU" sz="2000" dirty="0"/>
              <a:t>Удалить (-) </a:t>
            </a:r>
            <a:r>
              <a:rPr lang="sah-RU" sz="2000" dirty="0" smtClean="0"/>
              <a:t>выделенные публикации одним </a:t>
            </a:r>
            <a:r>
              <a:rPr lang="sah-RU" sz="2000" dirty="0"/>
              <a:t>кликом (см. желтую стрелку</a:t>
            </a:r>
            <a:r>
              <a:rPr lang="sah-RU" sz="2000" dirty="0" smtClean="0"/>
              <a:t>)</a:t>
            </a:r>
          </a:p>
          <a:p>
            <a:pPr marL="0" indent="0">
              <a:buNone/>
            </a:pPr>
            <a:r>
              <a:rPr lang="sah-RU" sz="2000" dirty="0" smtClean="0"/>
              <a:t>Также, активируйте непривязанные цитирования</a:t>
            </a:r>
            <a:endParaRPr lang="sah-RU" sz="2000" dirty="0"/>
          </a:p>
          <a:p>
            <a:pPr marL="0" indent="0">
              <a:buNone/>
            </a:pPr>
            <a:endParaRPr lang="sah-RU" sz="1800" dirty="0" smtClean="0"/>
          </a:p>
          <a:p>
            <a:pPr marL="0" indent="0">
              <a:buNone/>
            </a:pPr>
            <a:endParaRPr lang="sah-RU" sz="1800" dirty="0" smtClean="0"/>
          </a:p>
          <a:p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21843" t="13215" r="5556" b="4630"/>
          <a:stretch/>
        </p:blipFill>
        <p:spPr>
          <a:xfrm>
            <a:off x="4087091" y="110836"/>
            <a:ext cx="7966364" cy="6761018"/>
          </a:xfrm>
          <a:prstGeom prst="rect">
            <a:avLst/>
          </a:prstGeom>
        </p:spPr>
      </p:pic>
      <p:sp>
        <p:nvSpPr>
          <p:cNvPr id="17" name="Стрелка вправо 16"/>
          <p:cNvSpPr/>
          <p:nvPr/>
        </p:nvSpPr>
        <p:spPr>
          <a:xfrm rot="19341451">
            <a:off x="9311159" y="472679"/>
            <a:ext cx="888841" cy="32926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8896598" y="3796146"/>
            <a:ext cx="1221179" cy="318654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559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68036"/>
            <a:ext cx="10515600" cy="5608927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Index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список публикаций автора и с учетом публикаций, извлеченных из списков цитируемой литературы</a:t>
            </a: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Добавление публикаций, не обрабатываемых в РИНЦ, осуществляется через авторизованных представителей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подразделений в системе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ссылка не идентифицирована за публикацией. Это связано с неправильным оформлением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пристатейного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списка литературы и опечаток, связанных с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распознованием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текстов публикации. Необходимо внести изменения в источник цитирования, для этого надо обратиться представителю подразделения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119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72" t="19792" r="3214" b="7400"/>
          <a:stretch/>
        </p:blipFill>
        <p:spPr>
          <a:xfrm>
            <a:off x="347062" y="159050"/>
            <a:ext cx="11844938" cy="6546550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1593273" y="2660073"/>
            <a:ext cx="15517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58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8" y="365125"/>
            <a:ext cx="3061854" cy="5786293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об электронных ресурсах, которые открыты по подписке или по договору между библиотеками расположены на странице Научной библиотеки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77" t="13720" r="5556" b="5303"/>
          <a:stretch/>
        </p:blipFill>
        <p:spPr>
          <a:xfrm>
            <a:off x="3496234" y="481734"/>
            <a:ext cx="8557540" cy="566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80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429" t="13046" r="5177" b="5472"/>
          <a:stretch/>
        </p:blipFill>
        <p:spPr>
          <a:xfrm>
            <a:off x="374072" y="0"/>
            <a:ext cx="10668001" cy="6800312"/>
          </a:xfrm>
          <a:prstGeom prst="rect">
            <a:avLst/>
          </a:prstGeom>
        </p:spPr>
      </p:pic>
      <p:sp>
        <p:nvSpPr>
          <p:cNvPr id="5" name="Стрелка влево 4"/>
          <p:cNvSpPr/>
          <p:nvPr/>
        </p:nvSpPr>
        <p:spPr>
          <a:xfrm>
            <a:off x="10363931" y="6176963"/>
            <a:ext cx="1356283" cy="429491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321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963" y="166255"/>
            <a:ext cx="1801091" cy="6470071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 на информации о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журналах!</a:t>
            </a:r>
            <a:b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(открыть меню Организациям)</a:t>
            </a:r>
            <a:endParaRPr lang="ru-RU" sz="18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4546" t="13889" r="6566" b="12710"/>
          <a:stretch/>
        </p:blipFill>
        <p:spPr>
          <a:xfrm>
            <a:off x="1995054" y="166255"/>
            <a:ext cx="9753600" cy="6331527"/>
          </a:xfrm>
          <a:prstGeom prst="rect">
            <a:avLst/>
          </a:prstGeom>
        </p:spPr>
      </p:pic>
      <p:sp>
        <p:nvSpPr>
          <p:cNvPr id="7" name="Стрелка влево 6"/>
          <p:cNvSpPr/>
          <p:nvPr/>
        </p:nvSpPr>
        <p:spPr>
          <a:xfrm rot="20989104">
            <a:off x="9281542" y="2736702"/>
            <a:ext cx="1307831" cy="345879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9261269" y="5805056"/>
            <a:ext cx="1226622" cy="34636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193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87927"/>
            <a:ext cx="10515600" cy="5789036"/>
          </a:xfrm>
        </p:spPr>
        <p:txBody>
          <a:bodyPr>
            <a:normAutofit/>
          </a:bodyPr>
          <a:lstStyle/>
          <a:p>
            <a:r>
              <a:rPr lang="sah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Авторам – замечание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не обновляют свои показатели в РИНЦ</a:t>
            </a:r>
          </a:p>
          <a:p>
            <a:pPr marL="0" indent="0">
              <a:buNone/>
            </a:pPr>
            <a:endParaRPr lang="ru-RU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2018 г. СВФУ по мониторингу РИНЦ среди российских вузов занимает 160 место </a:t>
            </a:r>
          </a:p>
        </p:txBody>
      </p:sp>
    </p:spTree>
    <p:extLst>
      <p:ext uri="{BB962C8B-B14F-4D97-AF65-F5344CB8AC3E}">
        <p14:creationId xmlns:p14="http://schemas.microsoft.com/office/powerpoint/2010/main" val="255792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4" y="1057852"/>
            <a:ext cx="1787235" cy="345873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 данное время в РИНЦ учтено только 4594 публикаций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870" t="14226" r="4744" b="4797"/>
          <a:stretch/>
        </p:blipFill>
        <p:spPr>
          <a:xfrm>
            <a:off x="2050472" y="0"/>
            <a:ext cx="10141528" cy="6739764"/>
          </a:xfrm>
          <a:prstGeom prst="rect">
            <a:avLst/>
          </a:prstGeom>
        </p:spPr>
      </p:pic>
      <p:sp>
        <p:nvSpPr>
          <p:cNvPr id="5" name="Стрелка влево 4"/>
          <p:cNvSpPr/>
          <p:nvPr/>
        </p:nvSpPr>
        <p:spPr>
          <a:xfrm rot="623707">
            <a:off x="5349857" y="3526231"/>
            <a:ext cx="1759527" cy="291418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0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636" y="365125"/>
            <a:ext cx="2410691" cy="525982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Если Вы имеете персональные коды в системах идентификации авторов ORCID,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ResearcherID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Scopus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Author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ID и т.д., укажите их в этом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поле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(открыть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регистрационную карточку автора)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49" t="12102" r="29121" b="17136"/>
          <a:stretch/>
        </p:blipFill>
        <p:spPr>
          <a:xfrm>
            <a:off x="3338945" y="193964"/>
            <a:ext cx="8312727" cy="6317672"/>
          </a:xfrm>
          <a:prstGeom prst="rect">
            <a:avLst/>
          </a:prstGeom>
        </p:spPr>
      </p:pic>
      <p:sp>
        <p:nvSpPr>
          <p:cNvPr id="5" name="Стрелка влево 4"/>
          <p:cNvSpPr/>
          <p:nvPr/>
        </p:nvSpPr>
        <p:spPr>
          <a:xfrm rot="10800000">
            <a:off x="4627418" y="5451762"/>
            <a:ext cx="1607129" cy="346363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234547" y="4835237"/>
            <a:ext cx="928253" cy="193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77745" y="4835236"/>
            <a:ext cx="845128" cy="1939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942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6852" b="14898"/>
          <a:stretch/>
        </p:blipFill>
        <p:spPr>
          <a:xfrm>
            <a:off x="-235527" y="365125"/>
            <a:ext cx="12970737" cy="566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42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98764"/>
            <a:ext cx="10515600" cy="5678199"/>
          </a:xfrm>
        </p:spPr>
        <p:txBody>
          <a:bodyPr>
            <a:normAutofit/>
          </a:bodyPr>
          <a:lstStyle/>
          <a:p>
            <a:r>
              <a:rPr lang="sah-RU" b="1" dirty="0" smtClean="0">
                <a:solidFill>
                  <a:srgbClr val="002060"/>
                </a:solidFill>
              </a:rPr>
              <a:t>Как обновить свои данные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Зайти в Личный кабинет по логину/паролю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Открыть меню «</a:t>
            </a:r>
            <a:r>
              <a:rPr lang="ru-RU" b="1" dirty="0" smtClean="0">
                <a:solidFill>
                  <a:srgbClr val="002060"/>
                </a:solidFill>
              </a:rPr>
              <a:t>Мои публикации</a:t>
            </a:r>
            <a:r>
              <a:rPr lang="ru-RU" dirty="0" smtClean="0">
                <a:solidFill>
                  <a:srgbClr val="002060"/>
                </a:solidFill>
              </a:rPr>
              <a:t>» или «</a:t>
            </a:r>
            <a:r>
              <a:rPr lang="ru-RU" b="1" dirty="0" smtClean="0">
                <a:solidFill>
                  <a:srgbClr val="002060"/>
                </a:solidFill>
              </a:rPr>
              <a:t>Мои цитирования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r>
              <a:rPr lang="sah-RU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sah-RU" dirty="0" smtClean="0">
                <a:solidFill>
                  <a:srgbClr val="002060"/>
                </a:solidFill>
              </a:rPr>
              <a:t>Из всплывающего меню: “Показывать”, </a:t>
            </a:r>
            <a:r>
              <a:rPr lang="ru-RU" dirty="0">
                <a:solidFill>
                  <a:srgbClr val="002060"/>
                </a:solidFill>
              </a:rPr>
              <a:t>выбрать </a:t>
            </a:r>
            <a:r>
              <a:rPr lang="ru-RU" dirty="0" smtClean="0">
                <a:solidFill>
                  <a:srgbClr val="002060"/>
                </a:solidFill>
              </a:rPr>
              <a:t>“включенные в список работ автора </a:t>
            </a:r>
            <a:r>
              <a:rPr lang="ru-RU" dirty="0">
                <a:solidFill>
                  <a:srgbClr val="002060"/>
                </a:solidFill>
              </a:rPr>
              <a:t>(</a:t>
            </a:r>
            <a:r>
              <a:rPr lang="ru-RU" dirty="0" smtClean="0">
                <a:solidFill>
                  <a:srgbClr val="002060"/>
                </a:solidFill>
              </a:rPr>
              <a:t>привязанные) публикации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или</a:t>
            </a:r>
            <a:endParaRPr lang="sah-RU" dirty="0" smtClean="0">
              <a:solidFill>
                <a:srgbClr val="002060"/>
              </a:solidFill>
            </a:endParaRPr>
          </a:p>
          <a:p>
            <a:r>
              <a:rPr lang="sah-RU" dirty="0" smtClean="0">
                <a:solidFill>
                  <a:srgbClr val="002060"/>
                </a:solidFill>
              </a:rPr>
              <a:t>выбрать “непривязанные публикации, которые могут принадлежать данному автору”</a:t>
            </a:r>
          </a:p>
          <a:p>
            <a:endParaRPr lang="sah-RU" dirty="0">
              <a:solidFill>
                <a:srgbClr val="002060"/>
              </a:solidFill>
            </a:endParaRPr>
          </a:p>
          <a:p>
            <a:r>
              <a:rPr lang="sah-RU" dirty="0" smtClean="0">
                <a:solidFill>
                  <a:srgbClr val="002060"/>
                </a:solidFill>
              </a:rPr>
              <a:t>Выделять галочками статьи, справа в “Инструменты” имеются кнопки добавить (+) или удалить (-)</a:t>
            </a:r>
          </a:p>
          <a:p>
            <a:endParaRPr lang="sah-RU" dirty="0"/>
          </a:p>
          <a:p>
            <a:endParaRPr lang="sah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2440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304</Words>
  <Application>Microsoft Office PowerPoint</Application>
  <PresentationFormat>Произвольный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Информации об электронных ресурсах, которые открыты по подписке или по договору между библиотеками расположены на странице Научной библиотеки</vt:lpstr>
      <vt:lpstr>Презентация PowerPoint</vt:lpstr>
      <vt:lpstr>Обратите внимание на информации о журналах!  (открыть меню Организациям)</vt:lpstr>
      <vt:lpstr>Презентация PowerPoint</vt:lpstr>
      <vt:lpstr>В данное время в РИНЦ учтено только 4594 публикаций</vt:lpstr>
      <vt:lpstr> Если Вы имеете персональные коды в системах идентификации авторов ORCID, ResearcherID, Scopus Author ID и т.д., укажите их в этом поле  (открыть регистрационную карточку автора)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ТехЛит</dc:creator>
  <cp:lastModifiedBy>УЛК310-44</cp:lastModifiedBy>
  <cp:revision>46</cp:revision>
  <dcterms:created xsi:type="dcterms:W3CDTF">2020-02-04T06:17:08Z</dcterms:created>
  <dcterms:modified xsi:type="dcterms:W3CDTF">2020-02-10T08:13:02Z</dcterms:modified>
</cp:coreProperties>
</file>